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7"/>
  </p:notesMasterIdLst>
  <p:handoutMasterIdLst>
    <p:handoutMasterId r:id="rId38"/>
  </p:handoutMasterIdLst>
  <p:sldIdLst>
    <p:sldId id="319" r:id="rId2"/>
    <p:sldId id="333" r:id="rId3"/>
    <p:sldId id="347" r:id="rId4"/>
    <p:sldId id="334" r:id="rId5"/>
    <p:sldId id="337" r:id="rId6"/>
    <p:sldId id="336" r:id="rId7"/>
    <p:sldId id="374" r:id="rId8"/>
    <p:sldId id="369" r:id="rId9"/>
    <p:sldId id="338" r:id="rId10"/>
    <p:sldId id="372" r:id="rId11"/>
    <p:sldId id="352" r:id="rId12"/>
    <p:sldId id="370" r:id="rId13"/>
    <p:sldId id="353" r:id="rId14"/>
    <p:sldId id="341" r:id="rId15"/>
    <p:sldId id="342" r:id="rId16"/>
    <p:sldId id="351" r:id="rId17"/>
    <p:sldId id="373" r:id="rId18"/>
    <p:sldId id="335" r:id="rId19"/>
    <p:sldId id="331" r:id="rId20"/>
    <p:sldId id="344" r:id="rId21"/>
    <p:sldId id="343" r:id="rId22"/>
    <p:sldId id="366" r:id="rId23"/>
    <p:sldId id="348" r:id="rId24"/>
    <p:sldId id="349" r:id="rId25"/>
    <p:sldId id="350" r:id="rId26"/>
    <p:sldId id="355" r:id="rId27"/>
    <p:sldId id="360" r:id="rId28"/>
    <p:sldId id="359" r:id="rId29"/>
    <p:sldId id="356" r:id="rId30"/>
    <p:sldId id="354" r:id="rId31"/>
    <p:sldId id="357" r:id="rId32"/>
    <p:sldId id="358" r:id="rId33"/>
    <p:sldId id="361" r:id="rId34"/>
    <p:sldId id="362" r:id="rId35"/>
    <p:sldId id="339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319"/>
            <p14:sldId id="333"/>
            <p14:sldId id="347"/>
            <p14:sldId id="334"/>
          </p14:sldIdLst>
        </p14:section>
        <p14:section name="Stand der Technik" id="{CDD8C508-1B50-46D6-B7CC-FFB52AE2B290}">
          <p14:sldIdLst>
            <p14:sldId id="337"/>
            <p14:sldId id="336"/>
            <p14:sldId id="374"/>
          </p14:sldIdLst>
        </p14:section>
        <p14:section name="Analyse" id="{6368FECF-A9D6-4E2B-850A-51450B704BAA}">
          <p14:sldIdLst>
            <p14:sldId id="369"/>
            <p14:sldId id="338"/>
            <p14:sldId id="372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41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31"/>
            <p14:sldId id="344"/>
            <p14:sldId id="343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50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0" autoAdjust="0"/>
    <p:restoredTop sz="85170" autoAdjust="0"/>
  </p:normalViewPr>
  <p:slideViewPr>
    <p:cSldViewPr snapToGrid="0" snapToObjects="1">
      <p:cViewPr>
        <p:scale>
          <a:sx n="99" d="100"/>
          <a:sy n="99" d="100"/>
        </p:scale>
        <p:origin x="12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796200568045230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554031183"/>
        <c:axId val="553983807"/>
      </c:barChart>
      <c:catAx>
        <c:axId val="55403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53983807"/>
        <c:crosses val="autoZero"/>
        <c:auto val="1"/>
        <c:lblAlgn val="ctr"/>
        <c:lblOffset val="100"/>
        <c:noMultiLvlLbl val="0"/>
      </c:catAx>
      <c:valAx>
        <c:axId val="553983807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54031183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9643372584541061"/>
          <c:y val="2.3743638501753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519839375"/>
        <c:axId val="554129999"/>
      </c:barChart>
      <c:catAx>
        <c:axId val="5198393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54129999"/>
        <c:crosses val="autoZero"/>
        <c:auto val="1"/>
        <c:lblAlgn val="ctr"/>
        <c:lblOffset val="100"/>
        <c:noMultiLvlLbl val="0"/>
      </c:catAx>
      <c:valAx>
        <c:axId val="554129999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1983937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22.04.19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24575,'8'0'0,"3"0"0,-3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51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9:17:4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24575,'-20'0'0,"4"4"0,7 1 0,5 3 0,0-3 0,3 2 0,-2-2 0,3 3 0,0 0 0,0 0 0,0 0 0,0 0 0,0 0 0,0 0 0,0 1 0,0-1 0,0 0 0,3-3 0,2-1 0,3-4 0,0 0 0,2-4 0,-6-1 0,4 0 0,-4 2 0,1-1 0,2 3 0,-6-6 0,6 6 0,-6-7 0,3 4 0,0-1 0,-3-3 0,2 4 0,-3-4 0,0 0 0,0 0 0,-3 3 0,-2 1 0,-4 4 0,5-3 0,-4 2 0,4-3 0,-1 8 0,1-4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4T08:24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24575,'0'6'0,"0"0"0,0 0 0,0 0 0,0 0 0,0 0 0,2 0 0,1 0 0,3 0 0,-2 0 0,1 0 0,-2 0 0,3 0 0,-2 0 0,1 0 0,-2 0 0,1 0 0,1-2 0,-2 1 0,3-2 0,-2 3 0,1-3 0,-4 3 0,4-6 0,-2 6 0,1-3 0,1 0 0,-2 3 0,3-6 0,0 6 0,0-6 0,-2 6 0,1-6 0,-2 6 0,3-6 0,0 6 0,0-6 0,0 3 0,0 0 0,0-3 0,0 3 0,0 0 0,0-3 0,0 3 0,0-3 0,0 3 0,0-3 0,0 3 0,0-3 0,0 3 0,0-3 0,0 3 0,0-3 0,0 3 0,0-3 0,0 3 0,0-3 0,0 3 0,0-3 0,0 3 0,0-3 0,0 0 0,0 0 0,0 3 0,0-3 0,0 3 0,0-3 0,0 0 0,0 0 0,0 0 0,0 0 0,0 0 0,0 0 0,0 0 0,0 0 0,0 0 0,0 0 0,0 0 0,0 0 0,0 0 0,0 0 0,0 0 0,0 0 0,0 0 0,0 0 0,0 0 0,0 0 0,0 0 0,0 0 0,0 0 0,0 0 0,0 0 0,0 0 0,-1 0 0,1 0 0,0 0 0,0 0 0,0 0 0,0 0 0,0 0 0,0 0 0,0 0 0,-2-3 0,1 3 0,-2-3 0,3 0 0,0 3 0,0-6 0,0 5 0,0-1 0,-2-1 0,1 2 0,-4-4 0,4 4 0,-2-4 0,1 2 0,1-1 0,-4-1 0,1 1 0,1-2 0,-2 0 0,4 0 0,-4 0 0,4 3 0,-2-3 0,3 6 0,-2-6 0,1 6 0,-2-6 0,3 5 0,-3-4 0,3 4 0,-6-4 0,3 2 0,0-1 0,-3-1 0,3 2 0,-3-4 0,0 1 0,0 0 0,0 0 0,0 0 0,0 0 0,0 0 0,3 3 0,-3-3 0,6 6 0,-6-6 0,3 3 0,0-1 0,-3-1 0,3 2 0,0-1 0,-3-1 0,6 4 0,-6-2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5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24575,'-2'-3'0,"-1"1"0,0 4 0,-1 1 0,3 2 0,-1 0 0,4 0 0,1-2 0,2-1 0,-2 1 0,-1-3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09:53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5672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7533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2033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  <inkml:trace contextRef="#ctx0" brushRef="#br0" timeOffset="186430">1725 40 24575,'5'11'0,"-4"1"0,7-1 0,-5-2 0,5 1 0,-2-1 0,4 2 0,-4-3 0,8 1 0,-10-4 0,10 1 0,-11-1 0,5 0 0,-3 0 0,3-2 0,-2 2 0,4-2 0,-1 2 0,2-2 0,7 3 0,-2-6 0,2 6 0,-3-6 0,-1 3 0,1-3 0,-3 0 0,-1 0 0,-3 0 0,-2 0 0,5-3 0,-6 3 0,14-6 0,-8 3 0,8-3 0,-8 1 0,4-1 0,-3 0 0,8 0 0,-7 0 0,5 0 0,-9 0 0,4-2 0,-3 2 0,1-3 0,0 4 0,-3 2 0,1-2 0,-1 2 0,-3 0 0,3-2 0,-3 5 0,3-3 0,0 0 0,-2 1 0,2-2 0,-3 0 0,0 1 0,0 0 0,0-2 0,3 2 0,-2-2 0,2 2 0,-3-4 0,0 5 0,1-5 0,-1 6 0,-2-3 0,1 3 0,-3-4 0,3 5 0,-1-5 0,0 2 0,2 1 0,-3-1 0,1 1 0,0 1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5:5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24575,'-20'0'0,"5"4"0,6 1 0,5 3 0,0-3 0,3 2 0,-2-2 0,3 3 0,0 0 0,0 0 0,0 1 0,0-1 0,0 0 0,0 0 0,0 1 0,0-1 0,0 0 0,3-3 0,2-1 0,3-4 0,0 0 0,1-4 0,-5-1 0,4 0 0,-4 2 0,1-1 0,2 3 0,-6-6 0,6 6 0,-6-7 0,3 4 0,0-1 0,-3-3 0,2 4 0,-3-5 0,0 1 0,0 0 0,-3 3 0,-2 1 0,-4 4 0,5-3 0,-4 2 0,4-3 0,-1 8 0,1-4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0T10:06:3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24575,'14'0'0,"0"0"0,-6 0 0,0 0 0,0 0 0,1 0 0,4 0 0,2 0 0,4 0 0,-4 0 0,3 0 0,-8 0 0,3 0 0,1 0 0,-5 0 0,10 0 0,-10 0 0,5 0 0,-1 0 0,-4 0 0,5 0 0,-6 0 0,0 0 0,6 0 0,-5 0 0,5 4 0,-6-3 0,0 3 0,6-4 0,-5 0 0,4 0 0,-4 0 0,4 0 0,-3 0 0,8 0 0,-3 0 0,-1 0 0,5 0 0,-5 0 0,6 0 0,-5 0 0,3 0 0,-8 0 0,8 0 0,-8 0 0,3 0 0,-5 0 0,1 0 0,-1 0 0,0 0 0,0-4 0,1-1 0,-1 1 0,0-4 0,1 7 0,-1-6 0,0 6 0,5-7 0,-3 7 0,3-4 0,-4 5 0,-1 0 0,0 0 0,0 0 0,1 0 0,-1 0 0,0 0 0,-3-4 0,2 3 0,-2-2 0,3 3 0,0 0 0,1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1947 481 24575,'4'21'0,"4"0"0,-7 5 0,6 0 0,-6 0 0,8 17 0,-8-8 0,13 25 0,-7-15 0,14 47 0,-4-28 0,-8-14 0,1-1 0,5 16 0,-4 4 0,-1-12 0,0-1 0,0-1 0,-1-9 0,1-3 0,-5-7 0,3 8 0,-6-4 0,2 14 0,-4-16 0,0 16 0,0-14 0,0 4 0,0-13 0,0-5 0,0 5 0,0 1 0,0 16 0,0-13 0,-5 24 0,4-18 0,-3 20 0,4-10 0,0-1 0,-5 33 0,-1-25 0,-4 28 0,5-36 0,-4-2 0,3-4 0,-4 5 0,-6 28 0,3-1 0,-4 12 0,6-5 0,-5-5 0,4-11 0,-4-3 0,6-16 0,-4-4 0,4-9 0,-8 5 0,8-12 0,-9 20 0,5-8 0,-2 9 0,-17 35 0,19-35 0,-24 36 0,17-46 0,1-6 0,-7 0 0,8-6 0,-10 6 0,0 1 0,5-5 0,-3 3 0,-3 8 0,-5-7 0,-3 18 0,0-21 0,8 4 0,-3-6 0,5 0 0,-5 0 0,4-4 0,-2 5 0,9-6 0,2-2 0,7 3 0,-3-11 0,7 12 0,-7-3 0,6-1 0,-6 4 0,7-3 0,-8 4 0,4 0 0,-1 5 0,-3-4 0,8-1 0,-4-1 0,1-8 0,3 8 0,-3-8 0,4 0 0,3-2 0,2-7 0,0 7 0,-1-7 0,0 6 0,-3-5 0,2 10 0,-3-5 0,0 6 0,3-8 0,-6 8 0,6-7 0,-7 4 0,4-2 0,-4-3 0,7 4 0,-6-4 0,7 3 0,-4-7 0,4 4 0,-3-5 0,6 0 0,-5 1 0,5-1 0,-2 0 0,-1 1 0,3-1 0,-2 0 0,3 1 0,0-1 0,-3 0 0,2 1 0,-6 3 0,6-3 0,-2 3 0,3-3 0,0-1 0,0 0 0,0 1 0,0-4 0,0-1 0</inkml:trace>
  <inkml:trace contextRef="#ctx0" brushRef="#br0" timeOffset="1">2158 2004 24575,'7'0'0,"1"0"0,3-4 0,12-10 0,-5 4 0,13-12 0,-4 12 0,10-3 0,2 8 0,3-8 0,21 11 0,-8-11 0,15 12 0,-14-8 0,6 2 0,-15 2 0,3 0 0,-19 1 0,-9 3 0,-6-3 0,-5 4 0,-3 0 0,-1 0 0,4 0 0,1 0 0,4 0 0,1 0 0,13-4 0,-5-1 0,11-1 0,-10-1 0,10 1 0,-12-2 0,12-5 0,-23 4 0,3-7 0,-5 7 0,-2-6 0,6 2 0,-6 1 0,6 0 0,-3 1 0,9-2 0,-8-3 0,11 2 0,-10-1 0,17-4 0,-13 1 0,9-4 0,-11 6 0,5-1 0,0 0 0,-3 0 0,2 4 0,-8-2 0,0 6 0,8-7 0,-2 4 0,0-5 0,1 0 0,-6 4 0,8-7 0,-8 10 0,8-11 0,-13 13 0,7-7 0,-6 3 0,2 3 0,0-2 0,9 3 0,-2-1 0,9-4 0,-10 2 0,4 5 0,-5-5 0,4 3 0,-6-1 0,1 0 0,-3 2 0,-4 6 0,3-6 0,-4 7 0,-3-7 0,3 6 0,-3-2 0,0 3 0,-1 0 0</inkml:trace>
  <inkml:trace contextRef="#ctx0" brushRef="#br0" timeOffset="2">2123 2106 24575,'-40'-28'0,"-8"-6"0,15 2 0,-14-6 0,-22-24 0,14 22 0,-11-10 0,21 16 0,-18-10 0,14 7 0,-11-6 0,17 18 0,10 6 0,6 2 0,7 8 0,-1 1 0,8 1 0,-3 6 0,8-5 0,-3 5 0,3-6 0,-12 6 0,11-5 0,-11 1 0,3 1 0,0 0 0,-4 4 0,-4 0 0,6 0 0,-11 4 0,9 1 0,-5 0 0,0 3 0,-1-7 0,-9 2 0,7-3 0,-7 0 0,14 0 0,-8-4 0,12 0 0,-12-5 0,16 1 0,-15-5 0,15 4 0,-16-4 0,12 1 0,-2 3 0,-1-3 0,0 3 0,-6-8 0,5 10 0,-4-13 0,4 10 0,-14-13 0,7 8 0,-7-7 0,9 9 0,-9-10 0,7 4 0,-12-4 0,-4-8 0,10 10 0,-9-9 0,8 7 0,6 0 0,-2 3 0,11-1 0,0 8 0,7-3 0,-5 2 0,10 6 0,-3-2 0,5 4 0,-1-2 0,1 2 0,3 2 0,-3 0 0,6-3 0,-2 3 0,-1-4 0,4 1 0,-4-1 0,1 1 0,2 3 0,-2 1 0</inkml:trace>
  <inkml:trace contextRef="#ctx0" brushRef="#br0" timeOffset="3">2132 2626 24575,'0'7'0,"0"4"0,0-2 0,0 2 0,0 0 0,-3 6 0,2 0 0,-3 8 0,0-8 0,3 13 0,-2-12 0,-1 8 0,3-6 0,-3 2 0,4-1 0,0 0 0,0-9 0,0-1 0,0-4 0,0 5 0,0 0 0,0 0 0,0 3 0,0-3 0,0 9 0,0 0 0,4 5 0,1-4 0,4 13 0,-1-11 0,-2 13 0,5-11 0,-5 0 0,2-5 0,0 0 0,-3 4 0,3-7 0,-3 12 0,2-13 0,2 8 0,-4-3 0,6-1 0,-6 0 0,3-1 0,4 9 0,-2-1 0,5 1 0,-5-4 0,5-8 0,-5 12 0,5-10 0,-6 6 0,3-4 0,5 1 0,-10-4 0,9 7 0,-8-12 0,6 17 0,-1-12 0,0 12 0,-2-13 0,3 13 0,3-7 0,1 8 0,-1 2 0,0-10 0,-4 9 0,3-5 0,-7-4 0,4 2 0,-5-9 0,4 0 0,-3 0 0,-1 0 0,-1 0 0,1 0 0,1 0 0,3 5 0,-4-4 0,0 8 0,4-8 0,-2 8 0,5-3 0,-6-5 0,7 10 0,-4-13 0,1 14 0,-2-15 0,1 6 0,-3-7 0,2 5 0,-3-1 0,0 0 0,1 4 0,-2-10 0,2 9 0,-2-14 0,1 10 0,-1-7 0,-2 3 0,6 5 0,-6-3 0,7 12 0,-3-8 0,3 8 0,1-3 0,1 4 0,1-5 0,3 16 0,-1-16 0,0 11 0,-5-16 0,-5-4 0,1 3 0,0 2 0,0-4 0,0 3 0,-1-9 0,1 9 0,0-7 0,0 7 0,-1-9 0,1 4 0,-4-2 0,3 2 0,-3-4 0,0 1 0,-1-1 0,0 0 0,1 1 0,4-1 0,-1-3 0,-3 6 0,3-5 0,-3 7 0,0-5 0,2 0 0,-5 1 0,5-1 0,-5 0 0,6 1 0,-6-1 0,5 0 0,-5 1 0,2-1 0,0 0 0,-2 0 0,6 1 0,-6-1 0,2 0 0,-3 1 0,0-1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08:47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24575,'-9'0'0,"5"4"0,0 0 0,4 5 0,0-1 0,0 0 0,0 0 0,0 1 0,0-1 0,0 0 0,4-3 0,-3 2 0,2-2 0,1-1 0,-3 4 0,6-7 0,-2 2 0,3-3 0,0 0 0,-3-4 0,-1 0 0,-4-5 0,0 1 0,0 0 0,0-1 0,0 1 0,0 0 0,0-1 0,0 1 0,0-1 0,0 1 0,0 0 0,0-1 0,0 1 0,0-1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22.04.19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32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047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----</a:t>
            </a:r>
          </a:p>
          <a:p>
            <a:r>
              <a:rPr lang="de-DE" dirty="0"/>
              <a:t>Für </a:t>
            </a:r>
            <a:r>
              <a:rPr lang="de-DE" dirty="0" err="1"/>
              <a:t>Temperiermodul</a:t>
            </a:r>
            <a:r>
              <a:rPr lang="de-DE" baseline="0" dirty="0"/>
              <a:t> Temperaturbereich angeben? -&gt; Herausforderung visualisieren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7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1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62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027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bereits da? Was fehlt??</a:t>
            </a:r>
          </a:p>
          <a:p>
            <a:endParaRPr lang="de-DE" dirty="0"/>
          </a:p>
          <a:p>
            <a:r>
              <a:rPr lang="de-DE" dirty="0"/>
              <a:t>Tabelle mit positiven / negativen Punkten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76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Probeverteidigung// 29.04.2019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21.tiff"/><Relationship Id="rId3" Type="http://schemas.openxmlformats.org/officeDocument/2006/relationships/image" Target="../media/image19.png"/><Relationship Id="rId7" Type="http://schemas.openxmlformats.org/officeDocument/2006/relationships/customXml" Target="../ink/ink17.xml"/><Relationship Id="rId12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29.emf"/><Relationship Id="rId4" Type="http://schemas.openxmlformats.org/officeDocument/2006/relationships/image" Target="../media/image20.pn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customXml" Target="../ink/ink2.xml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image" Target="../media/image110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2.xml"/><Relationship Id="rId18" Type="http://schemas.openxmlformats.org/officeDocument/2006/relationships/image" Target="../media/image22.png"/><Relationship Id="rId3" Type="http://schemas.openxmlformats.org/officeDocument/2006/relationships/customXml" Target="../ink/ink8.xml"/><Relationship Id="rId21" Type="http://schemas.openxmlformats.org/officeDocument/2006/relationships/image" Target="../media/image21.tiff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11" Type="http://schemas.openxmlformats.org/officeDocument/2006/relationships/image" Target="../media/image19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10" Type="http://schemas.openxmlformats.org/officeDocument/2006/relationships/image" Target="../media/image21.emf"/><Relationship Id="rId19" Type="http://schemas.openxmlformats.org/officeDocument/2006/relationships/customXml" Target="../ink/ink15.xml"/><Relationship Id="rId4" Type="http://schemas.openxmlformats.org/officeDocument/2006/relationships/image" Target="../media/image18.emf"/><Relationship Id="rId9" Type="http://schemas.openxmlformats.org/officeDocument/2006/relationships/customXml" Target="../ink/ink11.xml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Probeverteidigung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</p:spTree>
    <p:extLst>
      <p:ext uri="{BB962C8B-B14F-4D97-AF65-F5344CB8AC3E}">
        <p14:creationId xmlns:p14="http://schemas.microsoft.com/office/powerpoint/2010/main" val="316775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/>
              <a:t> 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u="sng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610215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 auf einer Skala von 0 bis 100 den Wert 78,5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32672964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100013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DE3305-4F9C-A64C-A426-6590DA208685}"/>
              </a:ext>
            </a:extLst>
          </p:cNvPr>
          <p:cNvSpPr/>
          <p:nvPr/>
        </p:nvSpPr>
        <p:spPr>
          <a:xfrm>
            <a:off x="6100477" y="3801751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35468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Fehlende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/>
          <p:cNvGrpSpPr/>
          <p:nvPr/>
        </p:nvGrpSpPr>
        <p:grpSpPr>
          <a:xfrm>
            <a:off x="11050364" y="915854"/>
            <a:ext cx="810070" cy="810070"/>
            <a:chOff x="871314" y="3149131"/>
            <a:chExt cx="810070" cy="81007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Oval 52">
            <a:extLst>
              <a:ext uri="{FF2B5EF4-FFF2-40B4-BE49-F238E27FC236}">
                <a16:creationId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0021249" y="505988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53">
            <a:extLst>
              <a:ext uri="{FF2B5EF4-FFF2-40B4-BE49-F238E27FC236}">
                <a16:creationId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585822" y="2724007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54">
            <a:extLst>
              <a:ext uri="{FF2B5EF4-FFF2-40B4-BE49-F238E27FC236}">
                <a16:creationId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10805023" y="2676101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646661" y="1056950"/>
              <a:ext cx="1425960" cy="172260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4421" y="1044710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0255628" y="678984"/>
              <a:ext cx="18360" cy="486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3388" y="666744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0482788" y="708504"/>
              <a:ext cx="30240" cy="450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0548" y="696264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14:cNvPr>
              <p14:cNvContentPartPr/>
              <p14:nvPr/>
            </p14:nvContentPartPr>
            <p14:xfrm>
              <a:off x="10221815" y="870492"/>
              <a:ext cx="248400" cy="781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1E33159F-5EDA-7243-9035-848447A03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13175" y="861492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3E5CCF41-B5EC-8545-8430-A78ACA0F9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475" y="256822"/>
            <a:ext cx="728873" cy="728873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CA8B657-F9AF-5243-AF7E-BB8501B06F90}"/>
              </a:ext>
            </a:extLst>
          </p:cNvPr>
          <p:cNvGrpSpPr/>
          <p:nvPr/>
        </p:nvGrpSpPr>
        <p:grpSpPr>
          <a:xfrm>
            <a:off x="5905750" y="2342178"/>
            <a:ext cx="2598422" cy="1331417"/>
            <a:chOff x="1780032" y="1330903"/>
            <a:chExt cx="2598422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02092F8E-6236-034D-B034-00A54F99E62D}"/>
                </a:ext>
              </a:extLst>
            </p:cNvPr>
            <p:cNvSpPr/>
            <p:nvPr/>
          </p:nvSpPr>
          <p:spPr>
            <a:xfrm>
              <a:off x="1780032" y="1499918"/>
              <a:ext cx="2598422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Welches Vorwissen bringen Nutzer mit?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8FE41-0B04-6748-9CA8-05F0AE8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Zeitplan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95F115A-CBCD-7A4D-8C0A-281259A5A3C1}"/>
              </a:ext>
            </a:extLst>
          </p:cNvPr>
          <p:cNvGrpSpPr/>
          <p:nvPr/>
        </p:nvGrpSpPr>
        <p:grpSpPr>
          <a:xfrm>
            <a:off x="874710" y="1197486"/>
            <a:ext cx="4723201" cy="1735930"/>
            <a:chOff x="874711" y="1484312"/>
            <a:chExt cx="4723201" cy="173593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783A73D2-C025-644E-A194-3438D291D35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735929"/>
              <a:chOff x="1780031" y="1330903"/>
              <a:chExt cx="4723201" cy="1735929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4F68B8E9-417E-0141-AE27-E298ED29929C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566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müssen angezeigt werden?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Anpassungsmöglichkeiten muss es geben?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interagieren Assistent und Mensch?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2717A64-B61E-B44C-B23D-CB509FB519CA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1172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Analyse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F92A16E-30FA-A34D-A87A-AD884881288C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23.01.19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14C6E04-BA76-3048-B247-843530C6F237}"/>
              </a:ext>
            </a:extLst>
          </p:cNvPr>
          <p:cNvGrpSpPr/>
          <p:nvPr/>
        </p:nvGrpSpPr>
        <p:grpSpPr>
          <a:xfrm>
            <a:off x="874710" y="3269627"/>
            <a:ext cx="4723201" cy="2552785"/>
            <a:chOff x="874711" y="1484312"/>
            <a:chExt cx="4723201" cy="255278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F154C31-9B1A-6844-82C6-BEC64AE64B76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2552784"/>
              <a:chOff x="1780031" y="1330903"/>
              <a:chExt cx="4723201" cy="2552784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5D41E86D-96E1-F64F-B645-811FEF9C3566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2383770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Konzeptuelles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Informationen sind miteinander verknüpft?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Welche Funktionen hängen zusammen?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>
                    <a:solidFill>
                      <a:schemeClr val="tx1"/>
                    </a:solidFill>
                  </a:rPr>
                  <a:t>Physikalisches Design</a:t>
                </a:r>
              </a:p>
              <a:p>
                <a:pPr marL="697230" lvl="1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Wie werden die Informationen dargestellt?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29E215D-25C5-FE42-A84B-E10BE5590901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095748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chemeClr val="accent4"/>
                    </a:solidFill>
                  </a:rPr>
                  <a:t>Konzept</a:t>
                </a:r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D7F9058-E672-2A4D-9BB1-013BCCC5ACE0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05.02.19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6C873CF-9A61-9B4A-9A7F-7A0A6A11ECCC}"/>
              </a:ext>
            </a:extLst>
          </p:cNvPr>
          <p:cNvGrpSpPr/>
          <p:nvPr/>
        </p:nvGrpSpPr>
        <p:grpSpPr>
          <a:xfrm>
            <a:off x="6588173" y="1197486"/>
            <a:ext cx="4723201" cy="1197322"/>
            <a:chOff x="874711" y="1484312"/>
            <a:chExt cx="4723201" cy="1197322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02621200-51DD-6A4C-86C6-6B2A72D512E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97321"/>
              <a:chOff x="1780031" y="1330903"/>
              <a:chExt cx="4723201" cy="1197321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D0E09EA-1DC6-1249-841E-901E17F3D0B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1028306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Grafischer Aufbau des Prototypen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Funktionen implementieren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53356B5-7EB8-3F4A-96E1-8FF10B332D06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994865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Implementierung</a:t>
                </a: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3DF4C62-579D-3249-9CFF-878DBD32F80A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20.03.19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E929239-873F-A040-A4FF-CF41E574A33B}"/>
              </a:ext>
            </a:extLst>
          </p:cNvPr>
          <p:cNvGrpSpPr/>
          <p:nvPr/>
        </p:nvGrpSpPr>
        <p:grpSpPr>
          <a:xfrm>
            <a:off x="6588173" y="2570675"/>
            <a:ext cx="4723201" cy="1965183"/>
            <a:chOff x="874711" y="1484312"/>
            <a:chExt cx="4723201" cy="1965183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F47E6093-9AA6-8F4B-B80B-776943FCB73D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965182"/>
              <a:chOff x="1780031" y="1330903"/>
              <a:chExt cx="4723201" cy="196518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059FEBC-2EFF-ED47-98FF-010C8401FADA}"/>
                  </a:ext>
                </a:extLst>
              </p:cNvPr>
              <p:cNvSpPr/>
              <p:nvPr/>
            </p:nvSpPr>
            <p:spPr>
              <a:xfrm>
                <a:off x="1780031" y="1499917"/>
                <a:ext cx="4723201" cy="1796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Konzept auf einen weiteren </a:t>
                </a:r>
                <a:r>
                  <a:rPr lang="de-DE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dirty="0">
                    <a:solidFill>
                      <a:schemeClr val="tx1"/>
                    </a:solidFill>
                  </a:rPr>
                  <a:t> Case anwenden?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Vergleich PFE und Assistenzsystem?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Experteninterviews zur Einschätzung der Bedienbarkeit?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Erläutern, was Assistenz kann/nicht kann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C74FE9-D83D-2346-A400-58BA4229E83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1403852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Verifikation</a:t>
                </a:r>
              </a:p>
            </p:txBody>
          </p:sp>
        </p:grp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EDE063D-852E-324C-A77E-EFB1A1CCD78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4"/>
                  </a:solidFill>
                </a:rPr>
                <a:t>17.04.19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76AA3C9-476D-4D45-B8BE-E0951E23CBCF}"/>
              </a:ext>
            </a:extLst>
          </p:cNvPr>
          <p:cNvGrpSpPr/>
          <p:nvPr/>
        </p:nvGrpSpPr>
        <p:grpSpPr>
          <a:xfrm>
            <a:off x="6588174" y="4711724"/>
            <a:ext cx="4723201" cy="1110688"/>
            <a:chOff x="874711" y="1484312"/>
            <a:chExt cx="4723201" cy="1110688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B404C1CC-6DF7-B648-9CCB-5E2E9AFEB672}"/>
                </a:ext>
              </a:extLst>
            </p:cNvPr>
            <p:cNvGrpSpPr/>
            <p:nvPr/>
          </p:nvGrpSpPr>
          <p:grpSpPr>
            <a:xfrm>
              <a:off x="874711" y="1484313"/>
              <a:ext cx="4723201" cy="1110687"/>
              <a:chOff x="1780031" y="1330903"/>
              <a:chExt cx="4723201" cy="111068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BDB37D7-D054-A942-8D6D-F9B2EF0F9FF6}"/>
                  </a:ext>
                </a:extLst>
              </p:cNvPr>
              <p:cNvSpPr/>
              <p:nvPr/>
            </p:nvSpPr>
            <p:spPr>
              <a:xfrm>
                <a:off x="1780031" y="1499918"/>
                <a:ext cx="4723201" cy="94167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tIns="180000"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tx1"/>
                    </a:solidFill>
                  </a:rPr>
                  <a:t>Korrekturlesen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A6CCD76-DF2E-A745-8BA8-2A2DA3CA1050}"/>
                  </a:ext>
                </a:extLst>
              </p:cNvPr>
              <p:cNvSpPr/>
              <p:nvPr/>
            </p:nvSpPr>
            <p:spPr>
              <a:xfrm>
                <a:off x="1977040" y="1330903"/>
                <a:ext cx="957804" cy="33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accent6"/>
                    </a:solidFill>
                  </a:rPr>
                  <a:t>Abgabe</a:t>
                </a:r>
              </a:p>
            </p:txBody>
          </p:sp>
        </p:grp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117072ED-37EF-E943-B866-F06DD4235CB3}"/>
                </a:ext>
              </a:extLst>
            </p:cNvPr>
            <p:cNvSpPr/>
            <p:nvPr/>
          </p:nvSpPr>
          <p:spPr>
            <a:xfrm>
              <a:off x="4360127" y="1484312"/>
              <a:ext cx="10444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de-DE" b="1" dirty="0">
                  <a:solidFill>
                    <a:schemeClr val="accent6"/>
                  </a:solidFill>
                </a:rPr>
                <a:t>02.05.19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39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BEF158B-37D7-804E-8706-2F4AC3084EAE}"/>
              </a:ext>
            </a:extLst>
          </p:cNvPr>
          <p:cNvSpPr/>
          <p:nvPr/>
        </p:nvSpPr>
        <p:spPr>
          <a:xfrm>
            <a:off x="1785257" y="365760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7E0D37-7C93-BC4A-AD0C-ABE98E968974}"/>
              </a:ext>
            </a:extLst>
          </p:cNvPr>
          <p:cNvSpPr/>
          <p:nvPr/>
        </p:nvSpPr>
        <p:spPr>
          <a:xfrm>
            <a:off x="1349830" y="587561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49A216-9FF4-6B4B-8F2B-828C3DDFA3AF}"/>
              </a:ext>
            </a:extLst>
          </p:cNvPr>
          <p:cNvSpPr/>
          <p:nvPr/>
        </p:nvSpPr>
        <p:spPr>
          <a:xfrm>
            <a:off x="2569031" y="582771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14:cNvPr>
              <p14:cNvContentPartPr/>
              <p14:nvPr/>
            </p14:nvContentPartPr>
            <p14:xfrm>
              <a:off x="1987920" y="3816840"/>
              <a:ext cx="14400" cy="36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A0E82E8C-EC6D-9349-9BFA-4A3A2CDCC1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9280" y="3807840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14:cNvPr>
              <p14:cNvContentPartPr/>
              <p14:nvPr/>
            </p14:nvContentPartPr>
            <p14:xfrm>
              <a:off x="2233440" y="3815400"/>
              <a:ext cx="6120" cy="1152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50D5434-2140-FA4B-BC8C-7CE04AB8EE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800" y="3806760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14:cNvPr>
              <p14:cNvContentPartPr/>
              <p14:nvPr/>
            </p14:nvContentPartPr>
            <p14:xfrm>
              <a:off x="1410669" y="4035402"/>
              <a:ext cx="1425960" cy="1895725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27A900A0-707B-0345-98E5-AFA26F3284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2029" y="4026761"/>
                <a:ext cx="1443600" cy="191336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id="{C3CD6BDE-7299-4D4A-B8A9-C380C4D21852}"/>
              </a:ext>
            </a:extLst>
          </p:cNvPr>
          <p:cNvSpPr/>
          <p:nvPr/>
        </p:nvSpPr>
        <p:spPr>
          <a:xfrm>
            <a:off x="3256629" y="3440790"/>
            <a:ext cx="2427514" cy="1490439"/>
          </a:xfrm>
          <a:prstGeom prst="wedgeRoundRectCallout">
            <a:avLst>
              <a:gd name="adj1" fmla="val -83165"/>
              <a:gd name="adj2" fmla="val -171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18572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Produktionsleiter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76486"/>
              <a:gd name="adj2" fmla="val 76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7931141" y="365155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7495714" y="586956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8714915" y="582166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7556553" y="4202512"/>
              <a:ext cx="1425960" cy="172260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7913" y="419351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8165520" y="3824546"/>
              <a:ext cx="18360" cy="486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6880" y="381554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8392680" y="3854066"/>
              <a:ext cx="30240" cy="450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84040" y="384506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8168040" y="4057106"/>
              <a:ext cx="295920" cy="1908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59400" y="4048466"/>
                <a:ext cx="31356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feld 64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2715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6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[Bai18] 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 Berlin Heidelberg: ﻿Springer-Verlag, 2011.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Edition 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 </a:t>
            </a:r>
          </a:p>
          <a:p>
            <a:endParaRPr lang="de-DE" dirty="0"/>
          </a:p>
          <a:p>
            <a:r>
              <a:rPr lang="en" dirty="0"/>
              <a:t> </a:t>
            </a:r>
          </a:p>
          <a:p>
            <a:endParaRPr lang="en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AE9039D-A97A-1348-B85E-C1CBBAEA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4764396"/>
            <a:ext cx="10438871" cy="1334525"/>
          </a:xfrm>
        </p:spPr>
        <p:txBody>
          <a:bodyPr/>
          <a:lstStyle/>
          <a:p>
            <a:r>
              <a:rPr lang="de-DE" b="1" dirty="0"/>
              <a:t>Für spätere Fragen: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	</a:t>
            </a:r>
            <a:r>
              <a:rPr lang="de-DE" dirty="0" err="1"/>
              <a:t>meret.feldkemper@tu-dresden.de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6470B7-1C34-794F-AAAA-978C5A77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584114"/>
            <a:ext cx="10438873" cy="972108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1588636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6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57" y="1484313"/>
            <a:ext cx="10010398" cy="4344987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Welche Möglichkeiten zur Änderung bestehen? -&gt; Bilder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Anlagenbediener sind vor allem in kritischen Situationen für Entscheidungen verantwortlich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trifft Entscheidungen anhand von Beobachtungen und Erfahrungen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Anlagenbediener ist stärker in die Veränderungen eingebunden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3864"/>
          <a:stretch/>
        </p:blipFill>
        <p:spPr>
          <a:xfrm>
            <a:off x="1071721" y="1729408"/>
            <a:ext cx="4631278" cy="233569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14798" y="4023931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0000"/>
                </a:solidFill>
              </a:rPr>
              <a:t>[Bai18]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13092" y="4788611"/>
            <a:ext cx="484299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Probleme können nicht mehr auf Grundlage von umfangreicher Erfahrung gelöst werden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2031275" y="4838552"/>
            <a:ext cx="2269902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Wie kann dem Nutzer geholfen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3261501" y="1411863"/>
            <a:ext cx="2452791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6403913" y="1414335"/>
            <a:ext cx="199468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4832117" y="4852277"/>
            <a:ext cx="2190929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68B8E9-417E-0141-AE27-E298ED29929C}"/>
              </a:ext>
            </a:extLst>
          </p:cNvPr>
          <p:cNvSpPr/>
          <p:nvPr/>
        </p:nvSpPr>
        <p:spPr>
          <a:xfrm>
            <a:off x="7547755" y="4852277"/>
            <a:ext cx="2648778" cy="83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9" idx="0"/>
          </p:cNvCxnSpPr>
          <p:nvPr/>
        </p:nvCxnSpPr>
        <p:spPr>
          <a:xfrm flipV="1">
            <a:off x="5927582" y="3213927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52">
            <a:extLst>
              <a:ext uri="{FF2B5EF4-FFF2-40B4-BE49-F238E27FC236}">
                <a16:creationId xmlns:a16="http://schemas.microsoft.com/office/drawing/2014/main" id="{A7F525C7-2BB3-7741-BE0A-A91605F6B414}"/>
              </a:ext>
            </a:extLst>
          </p:cNvPr>
          <p:cNvSpPr/>
          <p:nvPr/>
        </p:nvSpPr>
        <p:spPr>
          <a:xfrm>
            <a:off x="1366724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id="{A65E12B4-4201-2148-B5CA-CF3C353E009F}"/>
              </a:ext>
            </a:extLst>
          </p:cNvPr>
          <p:cNvSpPr/>
          <p:nvPr/>
        </p:nvSpPr>
        <p:spPr>
          <a:xfrm>
            <a:off x="2150498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B3C06F8-598F-844F-A3A1-C175A796CC1F}"/>
                  </a:ext>
                </a:extLst>
              </p14:cNvPr>
              <p14:cNvContentPartPr/>
              <p14:nvPr/>
            </p14:nvContentPartPr>
            <p14:xfrm>
              <a:off x="992136" y="2507902"/>
              <a:ext cx="1425960" cy="172260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B3C06F8-598F-844F-A3A1-C175A796C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896" y="2495662"/>
                <a:ext cx="145044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082C1878-4FC7-A046-A15C-155DA5A4994F}"/>
                  </a:ext>
                </a:extLst>
              </p14:cNvPr>
              <p14:cNvContentPartPr/>
              <p14:nvPr/>
            </p14:nvContentPartPr>
            <p14:xfrm>
              <a:off x="1601103" y="2129936"/>
              <a:ext cx="18360" cy="4860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82C1878-4FC7-A046-A15C-155DA5A499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863" y="2117696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4493D0F5-C439-AB47-A7AB-C5899EB6F429}"/>
                  </a:ext>
                </a:extLst>
              </p14:cNvPr>
              <p14:cNvContentPartPr/>
              <p14:nvPr/>
            </p14:nvContentPartPr>
            <p14:xfrm>
              <a:off x="1828263" y="2159456"/>
              <a:ext cx="30240" cy="450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493D0F5-C439-AB47-A7AB-C5899EB6F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6023" y="2147216"/>
                <a:ext cx="55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748AF862-0F58-C846-9997-89FE1E796ACE}"/>
                  </a:ext>
                </a:extLst>
              </p14:cNvPr>
              <p14:cNvContentPartPr/>
              <p14:nvPr/>
            </p14:nvContentPartPr>
            <p14:xfrm>
              <a:off x="1603623" y="2362496"/>
              <a:ext cx="295920" cy="1908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48AF862-0F58-C846-9997-89FE1E796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383" y="2350256"/>
                <a:ext cx="32040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78AA0267-66A5-6246-A3BD-117F333C6256}"/>
              </a:ext>
            </a:extLst>
          </p:cNvPr>
          <p:cNvSpPr txBox="1"/>
          <p:nvPr/>
        </p:nvSpPr>
        <p:spPr>
          <a:xfrm>
            <a:off x="992136" y="141577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id="{7A84F289-E89F-8342-8791-347A0E4F5BF9}"/>
              </a:ext>
            </a:extLst>
          </p:cNvPr>
          <p:cNvSpPr/>
          <p:nvPr/>
        </p:nvSpPr>
        <p:spPr>
          <a:xfrm>
            <a:off x="935135" y="4161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77C338F-8650-384E-BB9C-FC6D06C49338}"/>
              </a:ext>
            </a:extLst>
          </p:cNvPr>
          <p:cNvGrpSpPr/>
          <p:nvPr/>
        </p:nvGrpSpPr>
        <p:grpSpPr>
          <a:xfrm>
            <a:off x="10904374" y="2366806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Oval 52">
            <a:extLst>
              <a:ext uri="{FF2B5EF4-FFF2-40B4-BE49-F238E27FC236}">
                <a16:creationId xmlns:a16="http://schemas.microsoft.com/office/drawing/2014/main" id="{ED3A9451-5C13-454B-ACB8-D489D0C7D4AB}"/>
              </a:ext>
            </a:extLst>
          </p:cNvPr>
          <p:cNvSpPr/>
          <p:nvPr/>
        </p:nvSpPr>
        <p:spPr>
          <a:xfrm>
            <a:off x="9875259" y="1956940"/>
            <a:ext cx="631371" cy="544912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Oval 53">
            <a:extLst>
              <a:ext uri="{FF2B5EF4-FFF2-40B4-BE49-F238E27FC236}">
                <a16:creationId xmlns:a16="http://schemas.microsoft.com/office/drawing/2014/main" id="{EDFE795A-2C1F-CD4C-AA8A-86578AF55D7B}"/>
              </a:ext>
            </a:extLst>
          </p:cNvPr>
          <p:cNvSpPr/>
          <p:nvPr/>
        </p:nvSpPr>
        <p:spPr>
          <a:xfrm>
            <a:off x="9439832" y="4174959"/>
            <a:ext cx="402771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Oval 54">
            <a:extLst>
              <a:ext uri="{FF2B5EF4-FFF2-40B4-BE49-F238E27FC236}">
                <a16:creationId xmlns:a16="http://schemas.microsoft.com/office/drawing/2014/main" id="{A555FAF6-FE8E-544C-A0F3-A5D90DFF709F}"/>
              </a:ext>
            </a:extLst>
          </p:cNvPr>
          <p:cNvSpPr/>
          <p:nvPr/>
        </p:nvSpPr>
        <p:spPr>
          <a:xfrm>
            <a:off x="10659033" y="4127053"/>
            <a:ext cx="402772" cy="206828"/>
          </a:xfrm>
          <a:prstGeom prst="ellipse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14:cNvPr>
              <p14:cNvContentPartPr/>
              <p14:nvPr/>
            </p14:nvContentPartPr>
            <p14:xfrm>
              <a:off x="9500671" y="2507902"/>
              <a:ext cx="1425960" cy="1722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E8A7C5B7-ECD5-6444-BB47-47F48498A6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1671" y="2498902"/>
                <a:ext cx="144360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14:cNvPr>
              <p14:cNvContentPartPr/>
              <p14:nvPr/>
            </p14:nvContentPartPr>
            <p14:xfrm>
              <a:off x="10109638" y="2129936"/>
              <a:ext cx="18360" cy="4860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DDBDCF4E-2B8E-4845-A970-DB0F0B1016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00638" y="2120936"/>
                <a:ext cx="36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14:cNvPr>
              <p14:cNvContentPartPr/>
              <p14:nvPr/>
            </p14:nvContentPartPr>
            <p14:xfrm>
              <a:off x="10336798" y="2159456"/>
              <a:ext cx="30240" cy="4500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FDC75389-863D-B742-ADD7-B935EC321F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27798" y="2150456"/>
                <a:ext cx="47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14:cNvPr>
              <p14:cNvContentPartPr/>
              <p14:nvPr/>
            </p14:nvContentPartPr>
            <p14:xfrm>
              <a:off x="10075825" y="2321444"/>
              <a:ext cx="248400" cy="781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745650F8-7DA7-1240-9238-964CFE8A52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67185" y="2312444"/>
                <a:ext cx="266040" cy="957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1483" y="1401063"/>
            <a:ext cx="728873" cy="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</p:spTree>
    <p:extLst>
      <p:ext uri="{BB962C8B-B14F-4D97-AF65-F5344CB8AC3E}">
        <p14:creationId xmlns:p14="http://schemas.microsoft.com/office/powerpoint/2010/main" val="159490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Probleme anpassen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53E65C9-4C1B-A941-B347-862D550AC736}"/>
              </a:ext>
            </a:extLst>
          </p:cNvPr>
          <p:cNvGrpSpPr/>
          <p:nvPr/>
        </p:nvGrpSpPr>
        <p:grpSpPr>
          <a:xfrm>
            <a:off x="874712" y="1144857"/>
            <a:ext cx="3392488" cy="2308035"/>
            <a:chOff x="1780032" y="1330903"/>
            <a:chExt cx="3392488" cy="2308035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4735290-36B8-914D-BD97-BDC1E060140D}"/>
                </a:ext>
              </a:extLst>
            </p:cNvPr>
            <p:cNvSpPr/>
            <p:nvPr/>
          </p:nvSpPr>
          <p:spPr>
            <a:xfrm>
              <a:off x="1780032" y="1499918"/>
              <a:ext cx="3392488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762EDBA6-C90A-734D-A15D-35DE7B52B9C1}"/>
                </a:ext>
              </a:extLst>
            </p:cNvPr>
            <p:cNvSpPr/>
            <p:nvPr/>
          </p:nvSpPr>
          <p:spPr>
            <a:xfrm>
              <a:off x="1977041" y="1330903"/>
              <a:ext cx="271301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7AE4C04-4B63-0C4D-A4AB-8D70981D8F9B}"/>
              </a:ext>
            </a:extLst>
          </p:cNvPr>
          <p:cNvGrpSpPr/>
          <p:nvPr/>
        </p:nvGrpSpPr>
        <p:grpSpPr>
          <a:xfrm>
            <a:off x="874712" y="3621907"/>
            <a:ext cx="4242844" cy="2308035"/>
            <a:chOff x="1780031" y="1330903"/>
            <a:chExt cx="4242844" cy="2308035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3452B84-0482-E046-9F9D-2A56BED7622A}"/>
                </a:ext>
              </a:extLst>
            </p:cNvPr>
            <p:cNvSpPr/>
            <p:nvPr/>
          </p:nvSpPr>
          <p:spPr>
            <a:xfrm>
              <a:off x="1780031" y="1499918"/>
              <a:ext cx="4242844" cy="2139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4CDDA17-63AB-744D-85B4-C2B78B0AC108}"/>
                </a:ext>
              </a:extLst>
            </p:cNvPr>
            <p:cNvSpPr/>
            <p:nvPr/>
          </p:nvSpPr>
          <p:spPr>
            <a:xfrm>
              <a:off x="1977040" y="1330903"/>
              <a:ext cx="223028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D30C9A4-AF8A-5648-B1C0-9B8553C02DBD}"/>
              </a:ext>
            </a:extLst>
          </p:cNvPr>
          <p:cNvGrpSpPr/>
          <p:nvPr/>
        </p:nvGrpSpPr>
        <p:grpSpPr>
          <a:xfrm>
            <a:off x="5301751" y="1370990"/>
            <a:ext cx="6153647" cy="1920736"/>
            <a:chOff x="1780031" y="1330903"/>
            <a:chExt cx="6153647" cy="1920736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6F5C4E1-B2FA-3B4A-9D93-D7B886C053AC}"/>
                </a:ext>
              </a:extLst>
            </p:cNvPr>
            <p:cNvSpPr/>
            <p:nvPr/>
          </p:nvSpPr>
          <p:spPr>
            <a:xfrm>
              <a:off x="1780031" y="1499918"/>
              <a:ext cx="6153647" cy="1751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Variation der Benutzermerkmale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Unterschiedlichen Bedürfnissen und Zielen der Nutzer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Schwankung der Aufgabenmerkmale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Nutzung eines Systems auf verschiedenen Geräten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Veränderung der Umgebung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97A9D858-CA9E-C14D-940C-DF1FD16EA68C}"/>
                </a:ext>
              </a:extLst>
            </p:cNvPr>
            <p:cNvSpPr/>
            <p:nvPr/>
          </p:nvSpPr>
          <p:spPr>
            <a:xfrm>
              <a:off x="1977040" y="1330903"/>
              <a:ext cx="241654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bei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C55E5A0-9B96-6145-B629-A6CD48CC9EB1}"/>
              </a:ext>
            </a:extLst>
          </p:cNvPr>
          <p:cNvGrpSpPr/>
          <p:nvPr/>
        </p:nvGrpSpPr>
        <p:grpSpPr>
          <a:xfrm>
            <a:off x="5301751" y="3477833"/>
            <a:ext cx="6153646" cy="2269824"/>
            <a:chOff x="1780032" y="1330903"/>
            <a:chExt cx="6153646" cy="2269824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1466BA2-50EF-B241-97CC-31A61D561563}"/>
                </a:ext>
              </a:extLst>
            </p:cNvPr>
            <p:cNvSpPr/>
            <p:nvPr/>
          </p:nvSpPr>
          <p:spPr>
            <a:xfrm>
              <a:off x="1780032" y="1499918"/>
              <a:ext cx="6153646" cy="2100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F4A3A76-6DDF-2044-B215-13C9EBBD45B3}"/>
                </a:ext>
              </a:extLst>
            </p:cNvPr>
            <p:cNvSpPr/>
            <p:nvPr/>
          </p:nvSpPr>
          <p:spPr>
            <a:xfrm>
              <a:off x="1977040" y="1330903"/>
              <a:ext cx="310822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Veränderliche Eigenschaften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90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719663"/>
            <a:ext cx="3169469" cy="3418674"/>
            <a:chOff x="1780032" y="1330903"/>
            <a:chExt cx="3169469" cy="341867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169469" cy="324965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285315" y="1717127"/>
            <a:ext cx="3168000" cy="3421210"/>
            <a:chOff x="1780033" y="1330903"/>
            <a:chExt cx="3168000" cy="34212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6800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z. B. 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2" y="1330903"/>
              <a:ext cx="207966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4581056" y="1717127"/>
            <a:ext cx="3168000" cy="3421210"/>
            <a:chOff x="1780033" y="1330903"/>
            <a:chExt cx="3149330" cy="342121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325219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für Informationen stellt die modulare Anlage und die PFE zur Verfügung?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874712" y="1484313"/>
            <a:ext cx="3790652" cy="3877909"/>
            <a:chOff x="1780032" y="1330903"/>
            <a:chExt cx="3790652" cy="3877909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3708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Sollwertgrenzen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Rückmeldung bei Fehlfunktion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Toleranz-, Warnungs- und Alarmgrenzen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 von Diensten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Konfig</a:t>
              </a:r>
              <a:endParaRPr lang="de-DE" dirty="0">
                <a:solidFill>
                  <a:schemeClr val="tx1"/>
                </a:solidFill>
              </a:endParaRP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Prozess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Report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196499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3A73D2-C025-644E-A194-3438D291D352}"/>
              </a:ext>
            </a:extLst>
          </p:cNvPr>
          <p:cNvGrpSpPr/>
          <p:nvPr/>
        </p:nvGrpSpPr>
        <p:grpSpPr>
          <a:xfrm>
            <a:off x="7664747" y="1484313"/>
            <a:ext cx="3790652" cy="2997376"/>
            <a:chOff x="1780032" y="1330903"/>
            <a:chExt cx="3790652" cy="299737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3790652" cy="282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KPIs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Rezept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Services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Parameter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Fahrweise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55909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884873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1365</Words>
  <Application>Microsoft Macintosh PowerPoint</Application>
  <PresentationFormat>Breitbild</PresentationFormat>
  <Paragraphs>348</Paragraphs>
  <Slides>35</Slides>
  <Notes>14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Calibri</vt:lpstr>
      <vt:lpstr>Arial</vt:lpstr>
      <vt:lpstr>Open Sans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kann sich durch Individualisierung an verschiedene Probleme anpassen</vt:lpstr>
      <vt:lpstr>Das Assistenzsystem kann sich durch Individualisierung an verschiedene Probleme anpassen</vt:lpstr>
      <vt:lpstr>Das Assistenzsystem muss den Menschen, das Problem und die Ziele eines Unternehmens berücksichtigen</vt:lpstr>
      <vt:lpstr>Was für Informationen stellt die modulare Anlage und die PFE zur Verfügung?</vt:lpstr>
      <vt:lpstr>Was für Informationen stellt die modulare Anlage und die PFE zur Verfügung?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Anpassung an Problembereich</vt:lpstr>
      <vt:lpstr>Die definierten Anforderungen wurden größtenteils erfüllt</vt:lpstr>
      <vt:lpstr>Die Auswertung des SUS Fragebogens erzielt auf einer Skala von 0 bis 100 den Wert 78,5 – ist also überwiegend positiv</vt:lpstr>
      <vt:lpstr>Meinungen der Experten</vt:lpstr>
      <vt:lpstr>Ausblick</vt:lpstr>
      <vt:lpstr>Zeitplan</vt:lpstr>
      <vt:lpstr>Quellen</vt:lpstr>
      <vt:lpstr>Vielen Dank für Ihre Aufmerksamkeit!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Die Funktionen, die Assistenz übernehmen kann, unterscheiden sich anhand der Ebenen in einem Unternehmen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Microsoft Office-Benutzer</cp:lastModifiedBy>
  <cp:revision>480</cp:revision>
  <cp:lastPrinted>2018-09-13T17:09:39Z</cp:lastPrinted>
  <dcterms:created xsi:type="dcterms:W3CDTF">2018-09-15T05:40:42Z</dcterms:created>
  <dcterms:modified xsi:type="dcterms:W3CDTF">2019-04-22T14:37:51Z</dcterms:modified>
</cp:coreProperties>
</file>